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 Slab"/>
      <p:regular r:id="rId21"/>
      <p:bold r:id="rId22"/>
    </p:embeddedFont>
    <p:embeddedFont>
      <p:font typeface="Robo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Slab-bold.fntdata"/><Relationship Id="rId21" Type="http://schemas.openxmlformats.org/officeDocument/2006/relationships/font" Target="fonts/RobotoSlab-regular.fnt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d0168522a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d0168522a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ff39a7c0f4_0_2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ff39a7c0f4_0_2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ff39a7c0f4_0_2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ff39a7c0f4_0_2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ff39a7c0f4_0_2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ff39a7c0f4_0_2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ff39a7c0f4_0_2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ff39a7c0f4_0_2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ff39a7c0f4_0_2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ff39a7c0f4_0_2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d0168522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d0168522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ff39a7c0f4_0_2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ff39a7c0f4_0_2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ff2df573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ff2df573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d0168522a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d0168522a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ff2df5737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ff2df5737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d0168522a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d0168522a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ff39a7c0f4_0_2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ff39a7c0f4_0_2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ff39a7c0f4_0_2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ff39a7c0f4_0_2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Relationship Id="rId4" Type="http://schemas.openxmlformats.org/officeDocument/2006/relationships/image" Target="../media/image1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Relationship Id="rId4" Type="http://schemas.openxmlformats.org/officeDocument/2006/relationships/image" Target="../media/image6.jpg"/><Relationship Id="rId5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0" y="1532150"/>
            <a:ext cx="6039600" cy="9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Self Contained Metal Detection System </a:t>
            </a:r>
            <a:endParaRPr sz="4700"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0" y="2953700"/>
            <a:ext cx="5783400" cy="14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sz="1756">
                <a:latin typeface="Times New Roman"/>
                <a:ea typeface="Times New Roman"/>
                <a:cs typeface="Times New Roman"/>
                <a:sym typeface="Times New Roman"/>
              </a:rPr>
              <a:t>Team 19</a:t>
            </a:r>
            <a:endParaRPr b="1" sz="175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556">
                <a:latin typeface="Times New Roman"/>
                <a:ea typeface="Times New Roman"/>
                <a:cs typeface="Times New Roman"/>
                <a:sym typeface="Times New Roman"/>
              </a:rPr>
              <a:t>Katherine McManus, </a:t>
            </a:r>
            <a:r>
              <a:rPr lang="en" sz="1556">
                <a:latin typeface="Times New Roman"/>
                <a:ea typeface="Times New Roman"/>
                <a:cs typeface="Times New Roman"/>
                <a:sym typeface="Times New Roman"/>
              </a:rPr>
              <a:t>Lauren Stiefel, </a:t>
            </a:r>
            <a:r>
              <a:rPr lang="en" sz="1556">
                <a:latin typeface="Times New Roman"/>
                <a:ea typeface="Times New Roman"/>
                <a:cs typeface="Times New Roman"/>
                <a:sym typeface="Times New Roman"/>
              </a:rPr>
              <a:t>Ragul Ganesh Anitha Palanivel, Aadhi Maalaven Mahesh</a:t>
            </a:r>
            <a:endParaRPr sz="262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67" name="Google Shape;167;p22"/>
          <p:cNvSpPr txBox="1"/>
          <p:nvPr>
            <p:ph idx="1" type="body"/>
          </p:nvPr>
        </p:nvSpPr>
        <p:spPr>
          <a:xfrm>
            <a:off x="159625" y="1314850"/>
            <a:ext cx="4584000" cy="38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was </a:t>
            </a:r>
            <a:r>
              <a:rPr lang="en"/>
              <a:t>successfully implemented:</a:t>
            </a:r>
            <a:endParaRPr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❏"/>
            </a:pPr>
            <a:r>
              <a:rPr lang="en" sz="1700"/>
              <a:t>Powered only by batteries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lang="en" sz="1700"/>
              <a:t>Required information is displayed onto Basys3 board </a:t>
            </a:r>
            <a:endParaRPr sz="17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Indicator of size of washer is displayed 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Respective counters increment after the washer is removed from the inductor 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Total counter totals the number of the washers counted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Strength meter increases and decreases as the strength of the detection changes </a:t>
            </a:r>
            <a:endParaRPr sz="13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lang="en" sz="1700"/>
              <a:t>Inductor values </a:t>
            </a:r>
            <a:endParaRPr sz="17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L = 6.59 mH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R = 2.99 Ω</a:t>
            </a:r>
            <a:endParaRPr sz="1300"/>
          </a:p>
        </p:txBody>
      </p:sp>
      <p:pic>
        <p:nvPicPr>
          <p:cNvPr id="168" name="Google Shape;168;p22" title="IMG_7746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6013" y="1562600"/>
            <a:ext cx="4065326" cy="304899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 txBox="1"/>
          <p:nvPr>
            <p:ph idx="1" type="body"/>
          </p:nvPr>
        </p:nvSpPr>
        <p:spPr>
          <a:xfrm>
            <a:off x="6003625" y="1168100"/>
            <a:ext cx="1850100" cy="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Initial Display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Small Washer</a:t>
            </a:r>
            <a:endParaRPr/>
          </a:p>
        </p:txBody>
      </p:sp>
      <p:pic>
        <p:nvPicPr>
          <p:cNvPr id="175" name="Google Shape;175;p23" title="IMG_7743.JPG"/>
          <p:cNvPicPr preferRelativeResize="0"/>
          <p:nvPr/>
        </p:nvPicPr>
        <p:blipFill rotWithShape="1">
          <a:blip r:embed="rId3">
            <a:alphaModFix/>
          </a:blip>
          <a:srcRect b="2591" l="0" r="0" t="0"/>
          <a:stretch/>
        </p:blipFill>
        <p:spPr>
          <a:xfrm>
            <a:off x="4767050" y="1603125"/>
            <a:ext cx="4200673" cy="306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3" title="IMG_7744.JPG"/>
          <p:cNvPicPr preferRelativeResize="0"/>
          <p:nvPr/>
        </p:nvPicPr>
        <p:blipFill rotWithShape="1">
          <a:blip r:embed="rId4">
            <a:alphaModFix/>
          </a:blip>
          <a:srcRect b="7304" l="0" r="0" t="0"/>
          <a:stretch/>
        </p:blipFill>
        <p:spPr>
          <a:xfrm>
            <a:off x="157900" y="1603125"/>
            <a:ext cx="4414100" cy="306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Medium Washer</a:t>
            </a:r>
            <a:endParaRPr/>
          </a:p>
        </p:txBody>
      </p:sp>
      <p:pic>
        <p:nvPicPr>
          <p:cNvPr id="182" name="Google Shape;182;p24" title="IMG_774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600" y="1530925"/>
            <a:ext cx="4416553" cy="3072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 title="IMG_7741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0050" y="1530925"/>
            <a:ext cx="4197094" cy="307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 Washer</a:t>
            </a:r>
            <a:endParaRPr/>
          </a:p>
        </p:txBody>
      </p:sp>
      <p:pic>
        <p:nvPicPr>
          <p:cNvPr id="189" name="Google Shape;189;p25" title="IMG_7740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450" y="1615022"/>
            <a:ext cx="4416553" cy="3072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5" title="IMG_7739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5850" y="1615013"/>
            <a:ext cx="4197094" cy="3072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Counter</a:t>
            </a:r>
            <a:endParaRPr/>
          </a:p>
        </p:txBody>
      </p:sp>
      <p:pic>
        <p:nvPicPr>
          <p:cNvPr id="196" name="Google Shape;196;p26" title="IMG_7738.JPG"/>
          <p:cNvPicPr preferRelativeResize="0"/>
          <p:nvPr/>
        </p:nvPicPr>
        <p:blipFill rotWithShape="1">
          <a:blip r:embed="rId3">
            <a:alphaModFix/>
          </a:blip>
          <a:srcRect b="2959" l="4154" r="4346" t="3696"/>
          <a:stretch/>
        </p:blipFill>
        <p:spPr>
          <a:xfrm>
            <a:off x="2429825" y="1181425"/>
            <a:ext cx="4993623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Requirements 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87900" y="1336025"/>
            <a:ext cx="8139000" cy="38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 battery operated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lithium based </a:t>
            </a:r>
            <a:r>
              <a:rPr lang="en"/>
              <a:t>battery</a:t>
            </a:r>
            <a:r>
              <a:rPr lang="en"/>
              <a:t> technologies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an electromagnetic response coil using metallic wire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Calculate resistance and inductance values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the BASYS board as the main controller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a metal is detected: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Indicate size of washer present </a:t>
            </a:r>
            <a:r>
              <a:rPr lang="en"/>
              <a:t>by lighting a symbol on the board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Count the total number of objects detected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Count the number of times the small, medium and large washer are each detected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Display a </a:t>
            </a:r>
            <a:r>
              <a:rPr lang="en"/>
              <a:t>strength</a:t>
            </a:r>
            <a:r>
              <a:rPr lang="en"/>
              <a:t> meter that indicates the strength of the detection signal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electronic circuits/microcontrollers/FPGAs to </a:t>
            </a:r>
            <a:r>
              <a:rPr lang="en"/>
              <a:t>generate</a:t>
            </a:r>
            <a:r>
              <a:rPr lang="en"/>
              <a:t> waveforms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standard electronic components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Design Plan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87900" y="1489825"/>
            <a:ext cx="4184100" cy="34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4"/>
                </a:solidFill>
              </a:rPr>
              <a:t>EE:</a:t>
            </a:r>
            <a:endParaRPr b="1" sz="1900">
              <a:solidFill>
                <a:schemeClr val="accent4"/>
              </a:solidFill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</a:pPr>
            <a:r>
              <a:rPr lang="en">
                <a:solidFill>
                  <a:schemeClr val="accent4"/>
                </a:solidFill>
              </a:rPr>
              <a:t>Generate a sine wave to use as a reference signal </a:t>
            </a:r>
            <a:endParaRPr>
              <a:solidFill>
                <a:schemeClr val="accent4"/>
              </a:solidFill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</a:pPr>
            <a:r>
              <a:rPr lang="en">
                <a:solidFill>
                  <a:schemeClr val="accent4"/>
                </a:solidFill>
              </a:rPr>
              <a:t>Compare the </a:t>
            </a:r>
            <a:r>
              <a:rPr lang="en">
                <a:solidFill>
                  <a:schemeClr val="accent4"/>
                </a:solidFill>
              </a:rPr>
              <a:t>reference signal t</a:t>
            </a:r>
            <a:r>
              <a:rPr lang="en">
                <a:solidFill>
                  <a:schemeClr val="accent4"/>
                </a:solidFill>
              </a:rPr>
              <a:t>o another voltage through an opamp to output a square wave </a:t>
            </a:r>
            <a:endParaRPr>
              <a:solidFill>
                <a:schemeClr val="accent4"/>
              </a:solidFill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</a:pPr>
            <a:r>
              <a:rPr lang="en">
                <a:solidFill>
                  <a:schemeClr val="accent4"/>
                </a:solidFill>
              </a:rPr>
              <a:t>Voltage divide the output </a:t>
            </a:r>
            <a:r>
              <a:rPr lang="en">
                <a:solidFill>
                  <a:schemeClr val="accent4"/>
                </a:solidFill>
              </a:rPr>
              <a:t>signal i</a:t>
            </a:r>
            <a:r>
              <a:rPr lang="en">
                <a:solidFill>
                  <a:schemeClr val="accent4"/>
                </a:solidFill>
              </a:rPr>
              <a:t>f necessary to work with the Basys3 board 3.3V input</a:t>
            </a:r>
            <a:endParaRPr>
              <a:solidFill>
                <a:schemeClr val="accent4"/>
              </a:solidFill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</a:pPr>
            <a:r>
              <a:rPr lang="en">
                <a:solidFill>
                  <a:schemeClr val="accent4"/>
                </a:solidFill>
              </a:rPr>
              <a:t>See how the values of the signal are affected when a washer is introduced to the inductor 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77" name="Google Shape;77;p15"/>
          <p:cNvSpPr txBox="1"/>
          <p:nvPr>
            <p:ph idx="2" type="body"/>
          </p:nvPr>
        </p:nvSpPr>
        <p:spPr>
          <a:xfrm>
            <a:off x="4756200" y="1489825"/>
            <a:ext cx="4184100" cy="34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5"/>
                </a:solidFill>
              </a:rPr>
              <a:t>CoE:</a:t>
            </a:r>
            <a:endParaRPr b="1" sz="1900">
              <a:solidFill>
                <a:schemeClr val="accent5"/>
              </a:solidFill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">
                <a:solidFill>
                  <a:schemeClr val="accent5"/>
                </a:solidFill>
              </a:rPr>
              <a:t>Take the values from the output signal of the circuit and designate ranges of values for each size washer </a:t>
            </a:r>
            <a:endParaRPr>
              <a:solidFill>
                <a:schemeClr val="accent5"/>
              </a:solidFill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">
                <a:solidFill>
                  <a:schemeClr val="accent5"/>
                </a:solidFill>
              </a:rPr>
              <a:t>Use the ranges to set the </a:t>
            </a:r>
            <a:r>
              <a:rPr lang="en">
                <a:solidFill>
                  <a:schemeClr val="accent5"/>
                </a:solidFill>
              </a:rPr>
              <a:t>strength</a:t>
            </a:r>
            <a:r>
              <a:rPr lang="en">
                <a:solidFill>
                  <a:schemeClr val="accent5"/>
                </a:solidFill>
              </a:rPr>
              <a:t> meter </a:t>
            </a:r>
            <a:endParaRPr>
              <a:solidFill>
                <a:schemeClr val="accent5"/>
              </a:solidFill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">
                <a:solidFill>
                  <a:schemeClr val="accent5"/>
                </a:solidFill>
              </a:rPr>
              <a:t>Use a proximity measurements to determine if the washer is being detected or not</a:t>
            </a:r>
            <a:endParaRPr>
              <a:solidFill>
                <a:schemeClr val="accent5"/>
              </a:solidFill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">
                <a:solidFill>
                  <a:schemeClr val="accent5"/>
                </a:solidFill>
              </a:rPr>
              <a:t>From the detection measurements, increment the respective sized washers counter 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01774" y="458025"/>
            <a:ext cx="7691700" cy="6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Block Diagram</a:t>
            </a:r>
            <a:endParaRPr/>
          </a:p>
        </p:txBody>
      </p:sp>
      <p:grpSp>
        <p:nvGrpSpPr>
          <p:cNvPr id="83" name="Google Shape;83;p16"/>
          <p:cNvGrpSpPr/>
          <p:nvPr/>
        </p:nvGrpSpPr>
        <p:grpSpPr>
          <a:xfrm>
            <a:off x="2714296" y="2061340"/>
            <a:ext cx="1313094" cy="1790321"/>
            <a:chOff x="1917073" y="2306625"/>
            <a:chExt cx="1418334" cy="776611"/>
          </a:xfrm>
        </p:grpSpPr>
        <p:sp>
          <p:nvSpPr>
            <p:cNvPr id="84" name="Google Shape;84;p16"/>
            <p:cNvSpPr/>
            <p:nvPr/>
          </p:nvSpPr>
          <p:spPr>
            <a:xfrm flipH="1">
              <a:off x="1917073" y="2306625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85" name="Google Shape;85;p16"/>
            <p:cNvSpPr/>
            <p:nvPr/>
          </p:nvSpPr>
          <p:spPr>
            <a:xfrm>
              <a:off x="1917307" y="2460450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6"/>
            <p:cNvSpPr txBox="1"/>
            <p:nvPr/>
          </p:nvSpPr>
          <p:spPr>
            <a:xfrm>
              <a:off x="2042698" y="2917936"/>
              <a:ext cx="1167300" cy="16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4"/>
                  </a:solidFill>
                  <a:latin typeface="Roboto"/>
                  <a:ea typeface="Roboto"/>
                  <a:cs typeface="Roboto"/>
                  <a:sym typeface="Roboto"/>
                </a:rPr>
                <a:t>Voltage Divider</a:t>
              </a:r>
              <a:r>
                <a:rPr b="1" lang="en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b="1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7" name="Google Shape;87;p16"/>
          <p:cNvGrpSpPr/>
          <p:nvPr/>
        </p:nvGrpSpPr>
        <p:grpSpPr>
          <a:xfrm>
            <a:off x="3915326" y="2061340"/>
            <a:ext cx="1313094" cy="1689179"/>
            <a:chOff x="3214118" y="2306625"/>
            <a:chExt cx="1418334" cy="732737"/>
          </a:xfrm>
        </p:grpSpPr>
        <p:sp>
          <p:nvSpPr>
            <p:cNvPr id="88" name="Google Shape;88;p16"/>
            <p:cNvSpPr/>
            <p:nvPr/>
          </p:nvSpPr>
          <p:spPr>
            <a:xfrm flipH="1">
              <a:off x="3214118" y="2306625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89" name="Google Shape;89;p16"/>
            <p:cNvSpPr/>
            <p:nvPr/>
          </p:nvSpPr>
          <p:spPr>
            <a:xfrm>
              <a:off x="3214352" y="2460450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6"/>
            <p:cNvSpPr txBox="1"/>
            <p:nvPr/>
          </p:nvSpPr>
          <p:spPr>
            <a:xfrm>
              <a:off x="3339705" y="2804162"/>
              <a:ext cx="1167300" cy="23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Test port</a:t>
              </a:r>
              <a:endParaRPr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1" name="Google Shape;91;p16"/>
          <p:cNvGrpSpPr/>
          <p:nvPr/>
        </p:nvGrpSpPr>
        <p:grpSpPr>
          <a:xfrm>
            <a:off x="5116483" y="2061340"/>
            <a:ext cx="1313094" cy="1790309"/>
            <a:chOff x="4511544" y="2306625"/>
            <a:chExt cx="1418334" cy="776606"/>
          </a:xfrm>
        </p:grpSpPr>
        <p:sp>
          <p:nvSpPr>
            <p:cNvPr id="92" name="Google Shape;92;p16"/>
            <p:cNvSpPr/>
            <p:nvPr/>
          </p:nvSpPr>
          <p:spPr>
            <a:xfrm flipH="1">
              <a:off x="4511544" y="2306625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93" name="Google Shape;93;p16"/>
            <p:cNvSpPr/>
            <p:nvPr/>
          </p:nvSpPr>
          <p:spPr>
            <a:xfrm>
              <a:off x="4511779" y="2460450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6"/>
            <p:cNvSpPr txBox="1"/>
            <p:nvPr/>
          </p:nvSpPr>
          <p:spPr>
            <a:xfrm>
              <a:off x="4637035" y="2939831"/>
              <a:ext cx="1167300" cy="14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Alarm Timer</a:t>
              </a:r>
              <a:endParaRPr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5" name="Google Shape;95;p16"/>
          <p:cNvGrpSpPr/>
          <p:nvPr/>
        </p:nvGrpSpPr>
        <p:grpSpPr>
          <a:xfrm>
            <a:off x="7518657" y="2061327"/>
            <a:ext cx="1313094" cy="1629159"/>
            <a:chOff x="4511544" y="2306625"/>
            <a:chExt cx="1418334" cy="706701"/>
          </a:xfrm>
        </p:grpSpPr>
        <p:sp>
          <p:nvSpPr>
            <p:cNvPr id="96" name="Google Shape;96;p16"/>
            <p:cNvSpPr/>
            <p:nvPr/>
          </p:nvSpPr>
          <p:spPr>
            <a:xfrm flipH="1">
              <a:off x="4511544" y="2306625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97" name="Google Shape;97;p16"/>
            <p:cNvSpPr/>
            <p:nvPr/>
          </p:nvSpPr>
          <p:spPr>
            <a:xfrm>
              <a:off x="4511779" y="2460450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6"/>
            <p:cNvSpPr txBox="1"/>
            <p:nvPr/>
          </p:nvSpPr>
          <p:spPr>
            <a:xfrm>
              <a:off x="4637185" y="2869926"/>
              <a:ext cx="1167300" cy="14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Counter</a:t>
              </a:r>
              <a:endParaRPr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9" name="Google Shape;99;p16"/>
          <p:cNvGrpSpPr/>
          <p:nvPr/>
        </p:nvGrpSpPr>
        <p:grpSpPr>
          <a:xfrm>
            <a:off x="1512374" y="2065501"/>
            <a:ext cx="1313094" cy="1786152"/>
            <a:chOff x="618820" y="2306625"/>
            <a:chExt cx="1418334" cy="774802"/>
          </a:xfrm>
        </p:grpSpPr>
        <p:sp>
          <p:nvSpPr>
            <p:cNvPr id="100" name="Google Shape;100;p16"/>
            <p:cNvSpPr/>
            <p:nvPr/>
          </p:nvSpPr>
          <p:spPr>
            <a:xfrm flipH="1">
              <a:off x="618820" y="2306625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619055" y="2460450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6"/>
            <p:cNvSpPr txBox="1"/>
            <p:nvPr/>
          </p:nvSpPr>
          <p:spPr>
            <a:xfrm>
              <a:off x="744226" y="2849827"/>
              <a:ext cx="1167300" cy="23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accent4"/>
                  </a:solidFill>
                  <a:latin typeface="Roboto"/>
                  <a:ea typeface="Roboto"/>
                  <a:cs typeface="Roboto"/>
                  <a:sym typeface="Roboto"/>
                </a:rPr>
                <a:t>OPAMP Analog Comparator </a:t>
              </a:r>
              <a:endParaRPr b="1" sz="13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3" name="Google Shape;103;p16"/>
          <p:cNvGrpSpPr/>
          <p:nvPr/>
        </p:nvGrpSpPr>
        <p:grpSpPr>
          <a:xfrm>
            <a:off x="312300" y="2065501"/>
            <a:ext cx="1313094" cy="1786149"/>
            <a:chOff x="618820" y="2306625"/>
            <a:chExt cx="1418334" cy="774801"/>
          </a:xfrm>
        </p:grpSpPr>
        <p:sp>
          <p:nvSpPr>
            <p:cNvPr id="104" name="Google Shape;104;p16"/>
            <p:cNvSpPr/>
            <p:nvPr/>
          </p:nvSpPr>
          <p:spPr>
            <a:xfrm flipH="1">
              <a:off x="618820" y="2306625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619055" y="2460450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6"/>
            <p:cNvSpPr txBox="1"/>
            <p:nvPr/>
          </p:nvSpPr>
          <p:spPr>
            <a:xfrm>
              <a:off x="744225" y="2838126"/>
              <a:ext cx="1167300" cy="24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4"/>
                  </a:solidFill>
                  <a:latin typeface="Roboto"/>
                  <a:ea typeface="Roboto"/>
                  <a:cs typeface="Roboto"/>
                  <a:sym typeface="Roboto"/>
                </a:rPr>
                <a:t>Colpitts Oscillator </a:t>
              </a:r>
              <a:endParaRPr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7" name="Google Shape;107;p16"/>
          <p:cNvGrpSpPr/>
          <p:nvPr/>
        </p:nvGrpSpPr>
        <p:grpSpPr>
          <a:xfrm>
            <a:off x="6318275" y="2074490"/>
            <a:ext cx="1313094" cy="1768182"/>
            <a:chOff x="3214118" y="2306625"/>
            <a:chExt cx="1418334" cy="767007"/>
          </a:xfrm>
        </p:grpSpPr>
        <p:sp>
          <p:nvSpPr>
            <p:cNvPr id="108" name="Google Shape;108;p16"/>
            <p:cNvSpPr/>
            <p:nvPr/>
          </p:nvSpPr>
          <p:spPr>
            <a:xfrm flipH="1">
              <a:off x="3214118" y="2306625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09" name="Google Shape;109;p16"/>
            <p:cNvSpPr/>
            <p:nvPr/>
          </p:nvSpPr>
          <p:spPr>
            <a:xfrm>
              <a:off x="3214352" y="2460450"/>
              <a:ext cx="1418100" cy="143400"/>
            </a:xfrm>
            <a:prstGeom prst="parallelogram">
              <a:avLst>
                <a:gd fmla="val 96952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6"/>
            <p:cNvSpPr txBox="1"/>
            <p:nvPr/>
          </p:nvSpPr>
          <p:spPr>
            <a:xfrm>
              <a:off x="3339766" y="2848032"/>
              <a:ext cx="1167300" cy="22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Proximity Sensor </a:t>
              </a:r>
              <a:endParaRPr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EE Implementation</a:t>
            </a:r>
            <a:endParaRPr/>
          </a:p>
        </p:txBody>
      </p:sp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85925" y="1407750"/>
            <a:ext cx="4788600" cy="34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Colpitts</a:t>
            </a:r>
            <a:r>
              <a:rPr lang="en"/>
              <a:t> Oscillator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Used to generate a sinusoidal waveform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Uses the inductor and capacitors to determine oscillation frequency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OPAMP Analog Comparator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Compares the peak voltage of the </a:t>
            </a:r>
            <a:r>
              <a:rPr lang="en"/>
              <a:t>oscillator</a:t>
            </a:r>
            <a:r>
              <a:rPr lang="en"/>
              <a:t> to a reference voltage of 2.5V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Outputs a square wave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Voltage Divider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Brings the output Voltage down from 8.07V to 3.23V </a:t>
            </a:r>
            <a:endParaRPr/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525" y="1467675"/>
            <a:ext cx="4190101" cy="278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8" title="IMG_7743.JPG"/>
          <p:cNvPicPr preferRelativeResize="0"/>
          <p:nvPr/>
        </p:nvPicPr>
        <p:blipFill rotWithShape="1">
          <a:blip r:embed="rId3">
            <a:alphaModFix/>
          </a:blip>
          <a:srcRect b="40197" l="41176" r="8888" t="3353"/>
          <a:stretch/>
        </p:blipFill>
        <p:spPr>
          <a:xfrm>
            <a:off x="2401869" y="1003125"/>
            <a:ext cx="5815941" cy="398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/>
          <p:nvPr/>
        </p:nvSpPr>
        <p:spPr>
          <a:xfrm>
            <a:off x="3365392" y="3286965"/>
            <a:ext cx="914100" cy="9153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18"/>
          <p:cNvSpPr/>
          <p:nvPr/>
        </p:nvSpPr>
        <p:spPr>
          <a:xfrm>
            <a:off x="1778450" y="3389917"/>
            <a:ext cx="1473600" cy="1486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Output Signal Voltage Divider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5759996" y="3058212"/>
            <a:ext cx="1714500" cy="12582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18"/>
          <p:cNvSpPr/>
          <p:nvPr/>
        </p:nvSpPr>
        <p:spPr>
          <a:xfrm rot="10800000">
            <a:off x="7474575" y="2993325"/>
            <a:ext cx="1473600" cy="1075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FF00"/>
          </a:solidFill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7616168" y="3527131"/>
            <a:ext cx="10062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Colpitts Oscillator 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4371564" y="3229792"/>
            <a:ext cx="1388400" cy="10752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18"/>
          <p:cNvSpPr/>
          <p:nvPr/>
        </p:nvSpPr>
        <p:spPr>
          <a:xfrm>
            <a:off x="4771640" y="2326152"/>
            <a:ext cx="588000" cy="846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5205820" y="2124052"/>
            <a:ext cx="11775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Analog Comparator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18"/>
          <p:cNvSpPr txBox="1"/>
          <p:nvPr>
            <p:ph type="title"/>
          </p:nvPr>
        </p:nvSpPr>
        <p:spPr>
          <a:xfrm>
            <a:off x="363675" y="128275"/>
            <a:ext cx="3345000" cy="94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00"/>
              <a:t>EE Implementation</a:t>
            </a:r>
            <a:endParaRPr sz="2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CoE Software Implementation</a:t>
            </a:r>
            <a:endParaRPr/>
          </a:p>
        </p:txBody>
      </p:sp>
      <p:sp>
        <p:nvSpPr>
          <p:cNvPr id="137" name="Google Shape;137;p19"/>
          <p:cNvSpPr txBox="1"/>
          <p:nvPr>
            <p:ph idx="1" type="body"/>
          </p:nvPr>
        </p:nvSpPr>
        <p:spPr>
          <a:xfrm>
            <a:off x="92624" y="1349725"/>
            <a:ext cx="3665700" cy="3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Test port IP</a:t>
            </a:r>
            <a:endParaRPr/>
          </a:p>
          <a:p>
            <a:pPr indent="-310832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Samples pwm signal and measures the duty cycle output for the specified time </a:t>
            </a:r>
            <a:endParaRPr/>
          </a:p>
          <a:p>
            <a:pPr indent="-334327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Alarm Timer </a:t>
            </a:r>
            <a:endParaRPr/>
          </a:p>
          <a:p>
            <a:pPr indent="-310832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Creates delay specified as the delay unit</a:t>
            </a:r>
            <a:endParaRPr/>
          </a:p>
          <a:p>
            <a:pPr indent="-334327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Proximity Sensor </a:t>
            </a:r>
            <a:endParaRPr/>
          </a:p>
          <a:p>
            <a:pPr indent="-310832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Raises a flag for each size metal washer </a:t>
            </a:r>
            <a:endParaRPr/>
          </a:p>
          <a:p>
            <a:pPr indent="-334327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Counter </a:t>
            </a:r>
            <a:endParaRPr/>
          </a:p>
          <a:p>
            <a:pPr indent="-310832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Uses flags raised by proximity sensor to increment metal counter </a:t>
            </a:r>
            <a:endParaRPr/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8400" y="1404425"/>
            <a:ext cx="5040351" cy="352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0"/>
          <p:cNvPicPr preferRelativeResize="0"/>
          <p:nvPr/>
        </p:nvPicPr>
        <p:blipFill rotWithShape="1">
          <a:blip r:embed="rId3">
            <a:alphaModFix/>
          </a:blip>
          <a:srcRect b="0" l="7328" r="33614" t="0"/>
          <a:stretch/>
        </p:blipFill>
        <p:spPr>
          <a:xfrm>
            <a:off x="223425" y="1846200"/>
            <a:ext cx="3119902" cy="277775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CoE Software Implementation</a:t>
            </a:r>
            <a:endParaRPr/>
          </a:p>
        </p:txBody>
      </p:sp>
      <p:sp>
        <p:nvSpPr>
          <p:cNvPr id="145" name="Google Shape;145;p20"/>
          <p:cNvSpPr/>
          <p:nvPr/>
        </p:nvSpPr>
        <p:spPr>
          <a:xfrm>
            <a:off x="1478700" y="1482700"/>
            <a:ext cx="1666500" cy="1426800"/>
          </a:xfrm>
          <a:prstGeom prst="rect">
            <a:avLst/>
          </a:prstGeom>
          <a:noFill/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1604550" y="1144125"/>
            <a:ext cx="14148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3C47D"/>
                </a:solidFill>
                <a:latin typeface="Roboto"/>
                <a:ea typeface="Roboto"/>
                <a:cs typeface="Roboto"/>
                <a:sym typeface="Roboto"/>
              </a:rPr>
              <a:t>Test port IP</a:t>
            </a:r>
            <a:endParaRPr b="1" sz="1800">
              <a:solidFill>
                <a:srgbClr val="93C47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20"/>
          <p:cNvSpPr/>
          <p:nvPr/>
        </p:nvSpPr>
        <p:spPr>
          <a:xfrm>
            <a:off x="1694550" y="3733275"/>
            <a:ext cx="1324800" cy="10107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1579050" y="4675800"/>
            <a:ext cx="15558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Alarm Timer</a:t>
            </a:r>
            <a:endParaRPr b="1" sz="18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9" name="Google Shape;14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4538" y="1959875"/>
            <a:ext cx="2929804" cy="255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5550" y="1611825"/>
            <a:ext cx="2323124" cy="309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0"/>
          <p:cNvSpPr txBox="1"/>
          <p:nvPr/>
        </p:nvSpPr>
        <p:spPr>
          <a:xfrm>
            <a:off x="3926349" y="1611825"/>
            <a:ext cx="20862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8E7CC3"/>
                </a:solidFill>
                <a:latin typeface="Roboto"/>
                <a:ea typeface="Roboto"/>
                <a:cs typeface="Roboto"/>
                <a:sym typeface="Roboto"/>
              </a:rPr>
              <a:t>Proximity Sensor </a:t>
            </a:r>
            <a:endParaRPr b="1" sz="1800">
              <a:solidFill>
                <a:srgbClr val="8E7CC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/>
          <p:nvPr/>
        </p:nvSpPr>
        <p:spPr>
          <a:xfrm>
            <a:off x="6714024" y="1236700"/>
            <a:ext cx="20862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D966"/>
                </a:solidFill>
                <a:latin typeface="Roboto"/>
                <a:ea typeface="Roboto"/>
                <a:cs typeface="Roboto"/>
                <a:sym typeface="Roboto"/>
              </a:rPr>
              <a:t>Counter</a:t>
            </a:r>
            <a:endParaRPr b="1" sz="1800">
              <a:solidFill>
                <a:srgbClr val="FFD9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/>
          <p:nvPr>
            <p:ph type="title"/>
          </p:nvPr>
        </p:nvSpPr>
        <p:spPr>
          <a:xfrm>
            <a:off x="148100" y="3861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CoE Hardware Implementation</a:t>
            </a:r>
            <a:endParaRPr/>
          </a:p>
        </p:txBody>
      </p:sp>
      <p:sp>
        <p:nvSpPr>
          <p:cNvPr id="158" name="Google Shape;158;p21"/>
          <p:cNvSpPr txBox="1"/>
          <p:nvPr>
            <p:ph idx="1" type="body"/>
          </p:nvPr>
        </p:nvSpPr>
        <p:spPr>
          <a:xfrm>
            <a:off x="0" y="1072200"/>
            <a:ext cx="5389800" cy="39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LEDs: shows </a:t>
            </a:r>
            <a:r>
              <a:rPr lang="en"/>
              <a:t>strength</a:t>
            </a:r>
            <a:r>
              <a:rPr lang="en"/>
              <a:t> of detection</a:t>
            </a:r>
            <a:endParaRPr/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Leftmost SSEG: displays S, M, or L to indicate size of metal washer </a:t>
            </a:r>
            <a:endParaRPr/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Left Middle SSEG: counts when large washer is detected </a:t>
            </a:r>
            <a:endParaRPr/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Right Middle </a:t>
            </a:r>
            <a:r>
              <a:rPr lang="en"/>
              <a:t>SSEG</a:t>
            </a:r>
            <a:r>
              <a:rPr lang="en"/>
              <a:t>: counts when medium washer is detected </a:t>
            </a:r>
            <a:endParaRPr/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Rightmost SSEG: counts when small washer is detected </a:t>
            </a:r>
            <a:endParaRPr/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SW0: when switched on, displays the total number of washers detected </a:t>
            </a:r>
            <a:endParaRPr/>
          </a:p>
        </p:txBody>
      </p:sp>
      <p:pic>
        <p:nvPicPr>
          <p:cNvPr id="159" name="Google Shape;159;p21" title="IMG_7740.JPG"/>
          <p:cNvPicPr preferRelativeResize="0"/>
          <p:nvPr/>
        </p:nvPicPr>
        <p:blipFill rotWithShape="1">
          <a:blip r:embed="rId3">
            <a:alphaModFix/>
          </a:blip>
          <a:srcRect b="30804" l="2992" r="6868" t="9610"/>
          <a:stretch/>
        </p:blipFill>
        <p:spPr>
          <a:xfrm>
            <a:off x="5685500" y="920900"/>
            <a:ext cx="2830802" cy="1403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 title="IMG_7738.JPG"/>
          <p:cNvPicPr preferRelativeResize="0"/>
          <p:nvPr/>
        </p:nvPicPr>
        <p:blipFill rotWithShape="1">
          <a:blip r:embed="rId4">
            <a:alphaModFix/>
          </a:blip>
          <a:srcRect b="37411" l="4744" r="51526" t="31651"/>
          <a:stretch/>
        </p:blipFill>
        <p:spPr>
          <a:xfrm>
            <a:off x="6088300" y="4000500"/>
            <a:ext cx="2025201" cy="107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 title="IMG_7739.JPG"/>
          <p:cNvPicPr preferRelativeResize="0"/>
          <p:nvPr/>
        </p:nvPicPr>
        <p:blipFill rotWithShape="1">
          <a:blip r:embed="rId5">
            <a:alphaModFix/>
          </a:blip>
          <a:srcRect b="32799" l="3249" r="14071" t="10018"/>
          <a:stretch/>
        </p:blipFill>
        <p:spPr>
          <a:xfrm>
            <a:off x="5685512" y="2428273"/>
            <a:ext cx="2830776" cy="146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